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style10.xml" ContentType="application/vnd.ms-office.chartstyle+xml"/>
  <Override PartName="/ppt/charts/colors10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033812321837045"/>
          <c:y val="1.45759425461925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79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9923777858459585"/>
          <c:w val="0.59068627450980393"/>
          <c:h val="0.8007622214154042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Что Вы понимаете под коррупцией?</c:v>
                </c:pt>
              </c:strCache>
            </c:strRef>
          </c:tx>
          <c:explosion val="23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4000"/>
                    </a:schemeClr>
                  </a:gs>
                  <a:gs pos="100000">
                    <a:schemeClr val="accent5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4000"/>
                    </a:schemeClr>
                  </a:gs>
                  <a:gs pos="100000">
                    <a:schemeClr val="accent6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3.6182209046368971E-2"/>
                  <c:y val="4.495423990230659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Использование </a:t>
                    </a:r>
                    <a:r>
                      <a:rPr lang="ru-RU" dirty="0"/>
                      <a:t>должностного положения в личных и корыстных целях; </a:t>
                    </a:r>
                    <a:r>
                      <a:rPr lang="ru-RU" dirty="0" smtClean="0"/>
                      <a:t>5; 62,5%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6485890790317264E-3"/>
                  <c:y val="-2.425623752785456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Получение </a:t>
                    </a:r>
                    <a:r>
                      <a:rPr lang="ru-RU" dirty="0"/>
                      <a:t>взятки; </a:t>
                    </a:r>
                    <a:r>
                      <a:rPr lang="ru-RU" dirty="0" smtClean="0"/>
                      <a:t>1; 12,5%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2623687836994302"/>
                  <c:y val="-1.696088810611284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7865014149522931E-2"/>
                  <c:y val="-6.462553190303280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Недобросовестное исполнение должностных обязанностей; </a:t>
                    </a:r>
                    <a:r>
                      <a:rPr lang="ru-RU" dirty="0" smtClean="0"/>
                      <a:t>2; </a:t>
                    </a:r>
                    <a:r>
                      <a:rPr lang="ru-RU" dirty="0"/>
                      <a:t>25%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7205827481897737E-2"/>
                  <c:y val="-5.867595679421740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9.4784092401574652E-3"/>
                  <c:y val="3.530755648669613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Использование должностного положения в личных и корыстных целях</c:v>
                </c:pt>
                <c:pt idx="1">
                  <c:v>Получение взятки</c:v>
                </c:pt>
                <c:pt idx="2">
                  <c:v>Использование государственных, муниципальных средств в личных целях</c:v>
                </c:pt>
                <c:pt idx="3">
                  <c:v>Недобросовестное исполнение должностных обязанностей</c:v>
                </c:pt>
                <c:pt idx="4">
                  <c:v>Хищение бюджетных средств</c:v>
                </c:pt>
                <c:pt idx="5">
                  <c:v>Получение подарка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0131070764518679"/>
          <c:y val="0.67890362678635219"/>
          <c:w val="0.30513549002724299"/>
          <c:h val="0.31484954069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Территория проживания</a:t>
            </a:r>
          </a:p>
        </c:rich>
      </c:tx>
      <c:layout>
        <c:manualLayout>
          <c:xMode val="edge"/>
          <c:yMode val="edge"/>
          <c:x val="0.17794634374328841"/>
          <c:y val="2.0822776868722883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79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6661466507085604E-3"/>
          <c:y val="0.19507319701467726"/>
          <c:w val="0.60014684936840368"/>
          <c:h val="0.800762277526274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Проживание на территории</c:v>
                </c:pt>
              </c:strCache>
            </c:strRef>
          </c:tx>
          <c:explosion val="23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4000"/>
                    </a:schemeClr>
                  </a:gs>
                  <a:gs pos="100000">
                    <a:schemeClr val="accent5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  <a:sp3d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4000"/>
                    </a:schemeClr>
                  </a:gs>
                  <a:gs pos="100000">
                    <a:schemeClr val="accent6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  <a:sp3d/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4000"/>
                    </a:schemeClr>
                  </a:gs>
                  <a:gs pos="100000">
                    <a:schemeClr val="accent1">
                      <a:lumMod val="60000"/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  <a:sp3d/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4000"/>
                    </a:schemeClr>
                  </a:gs>
                  <a:gs pos="100000">
                    <a:schemeClr val="accent2">
                      <a:lumMod val="60000"/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8.6238189296802738E-3"/>
                  <c:y val="4.25623816860327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4.0056885197127537E-2"/>
                  <c:y val="-1.3313459333530193E-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в </a:t>
                    </a:r>
                    <a:r>
                      <a:rPr lang="ru-RU" dirty="0" smtClean="0"/>
                      <a:t>городе </a:t>
                    </a:r>
                    <a:r>
                      <a:rPr lang="ru-RU" dirty="0"/>
                      <a:t>Анадырь; 0; 0%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6976329620173458E-2"/>
                  <c:y val="-4.793074902473171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В муниципальном округе  </a:t>
                    </a:r>
                    <a:r>
                      <a:rPr lang="ru-RU" dirty="0"/>
                      <a:t>Певек; 0; 0%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9.9714240204690011E-3"/>
                  <c:y val="-4.989604255724719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73118188613882"/>
                      <c:h val="6.5921277307882511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2.3656910530934289E-2"/>
                  <c:y val="7.793342423525734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в муниципальном округе </a:t>
                    </a:r>
                    <a:r>
                      <a:rPr lang="ru-RU" dirty="0" err="1" smtClean="0"/>
                      <a:t>Эгвекинот</a:t>
                    </a:r>
                    <a:r>
                      <a:rPr lang="ru-RU" dirty="0" smtClean="0"/>
                      <a:t>; 0; 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delete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1.3648236268969249E-2"/>
                  <c:y val="0.1717183127156687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в Чукотском муниципальном районе; 0; 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4.2684508497615242E-3"/>
                  <c:y val="-1.253682795500515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в </a:t>
                    </a:r>
                    <a:r>
                      <a:rPr lang="ru-RU" dirty="0" err="1" smtClean="0"/>
                      <a:t>Билибинском</a:t>
                    </a:r>
                    <a:r>
                      <a:rPr lang="ru-RU" dirty="0" smtClean="0"/>
                      <a:t> муниципальном районе; 0;</a:t>
                    </a:r>
                    <a:r>
                      <a:rPr lang="ru-RU" baseline="0" dirty="0" smtClean="0"/>
                      <a:t> 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в Анадырском муниципальном районе</c:v>
                </c:pt>
                <c:pt idx="1">
                  <c:v>в городе Анадырь</c:v>
                </c:pt>
                <c:pt idx="2">
                  <c:v>в муниципальном округе Певек</c:v>
                </c:pt>
                <c:pt idx="3">
                  <c:v>в другом субъекте РФ</c:v>
                </c:pt>
                <c:pt idx="4">
                  <c:v>в Билибинском муниципальном районе</c:v>
                </c:pt>
                <c:pt idx="5">
                  <c:v>в муниципальном округе Эгвекинот</c:v>
                </c:pt>
                <c:pt idx="6">
                  <c:v>в Провиденском муниципальном округе</c:v>
                </c:pt>
                <c:pt idx="7">
                  <c:v>в Чукотском муниципальном районе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009207018023104"/>
          <c:y val="0.83296627055121031"/>
          <c:w val="0.63462440988924063"/>
          <c:h val="0.16092047343878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2.3591844928939936E-2"/>
          <c:y val="1.66582200527914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79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7302679541603512E-3"/>
          <c:y val="0.19923772247372601"/>
          <c:w val="0.60014684936840368"/>
          <c:h val="0.800762277526274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Сталкивались ли вы с коррупцией на территории своего муниципального образования?</c:v>
                </c:pt>
              </c:strCache>
            </c:strRef>
          </c:tx>
          <c:explosion val="22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-0.14691649551848707"/>
                  <c:y val="1.074865090552003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Нет</a:t>
                    </a:r>
                    <a:r>
                      <a:rPr lang="ru-RU" dirty="0"/>
                      <a:t>; 5; </a:t>
                    </a:r>
                    <a:r>
                      <a:rPr lang="ru-RU" dirty="0" smtClean="0"/>
                      <a:t>62,5%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6290101705003616"/>
                  <c:y val="-3.1830972844969466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Да</a:t>
                    </a:r>
                    <a:r>
                      <a:rPr lang="ru-RU" dirty="0"/>
                      <a:t>; 3; </a:t>
                    </a:r>
                    <a:r>
                      <a:rPr lang="ru-RU" dirty="0" smtClean="0"/>
                      <a:t>37,5%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Нет</c:v>
                </c:pt>
                <c:pt idx="1">
                  <c:v>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</c:v>
                </c:pt>
                <c:pt idx="1">
                  <c:v>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0774429841996571"/>
          <c:y val="0.8810657194654089"/>
          <c:w val="0.14837066749552902"/>
          <c:h val="4.18900127904305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8.7159757073199118E-2"/>
          <c:y val="1.66581607854573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104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784431329174317"/>
          <c:y val="0.12156772504131429"/>
          <c:w val="0.69531604227558252"/>
          <c:h val="0.8673022599767055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Вашему мнению, каковы основные причины возникновения коррупции?</c:v>
                </c:pt>
              </c:strCache>
            </c:strRef>
          </c:tx>
          <c:explosion val="23"/>
          <c:dPt>
            <c:idx val="0"/>
            <c:bubble3D val="0"/>
            <c:explosion val="24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4000"/>
                    </a:schemeClr>
                  </a:gs>
                  <a:gs pos="100000">
                    <a:schemeClr val="accent5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4000"/>
                    </a:schemeClr>
                  </a:gs>
                  <a:gs pos="100000">
                    <a:schemeClr val="accent6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4000"/>
                    </a:schemeClr>
                  </a:gs>
                  <a:gs pos="100000">
                    <a:schemeClr val="accent1">
                      <a:lumMod val="60000"/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4000"/>
                    </a:schemeClr>
                  </a:gs>
                  <a:gs pos="100000">
                    <a:schemeClr val="accent2">
                      <a:lumMod val="60000"/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-9.7933728028292517E-4"/>
                  <c:y val="5.313593613298337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33266351010368245"/>
                  <c:y val="-1.738131257898318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Низкая эффективность правоохранительной системы; 3; </a:t>
                    </a:r>
                    <a:r>
                      <a:rPr lang="ru-RU" dirty="0" smtClean="0"/>
                      <a:t>37,5%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0876478946545065E-2"/>
                  <c:y val="-9.641173325556527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7895704632452661E-2"/>
                  <c:y val="-1.242678866530572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7.5735176175787886E-3"/>
                  <c:y val="-9.4419838145231843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Несовершенство судебной системы; 1; </a:t>
                    </a:r>
                    <a:r>
                      <a:rPr lang="ru-RU" dirty="0" smtClean="0"/>
                      <a:t>12,5%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335907013213128E-4"/>
                  <c:y val="-5.17564644697190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32381247890974"/>
                      <c:h val="0.10098379629629629"/>
                    </c:manualLayout>
                  </c15:layout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Недостаточно строгий контроль за действием чиновников, их доходами и расходами</c:v>
                </c:pt>
                <c:pt idx="1">
                  <c:v>Низкая эффективность правоохранительной системы</c:v>
                </c:pt>
                <c:pt idx="2">
                  <c:v>Неадекватность наказания за факты коррупции</c:v>
                </c:pt>
                <c:pt idx="3">
                  <c:v>Национальные традиции, менталитет</c:v>
                </c:pt>
                <c:pt idx="4">
                  <c:v>Несовершенство судебной системы</c:v>
                </c:pt>
                <c:pt idx="5">
                  <c:v>Отсутствие общественного контроля</c:v>
                </c:pt>
                <c:pt idx="6">
                  <c:v>Низкая заработная плата в бюджетной сфере</c:v>
                </c:pt>
                <c:pt idx="7">
                  <c:v>Низкий уровень образования должностных лиц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2.3591844928939936E-2"/>
          <c:y val="1.66582200527914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79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7302269123032066E-3"/>
          <c:y val="0.19923772247372601"/>
          <c:w val="0.60014684936840368"/>
          <c:h val="0.800762277526274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Знакомы ли вы с основными мерами по борьбе с коррупцией?</c:v>
                </c:pt>
              </c:strCache>
            </c:strRef>
          </c:tx>
          <c:explosion val="21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0.11551627999764531"/>
                  <c:y val="-0.322548392867068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Знаком; </a:t>
                    </a:r>
                    <a:r>
                      <a:rPr lang="ru-RU" dirty="0" smtClean="0"/>
                      <a:t>8; </a:t>
                    </a:r>
                    <a:r>
                      <a:rPr lang="ru-RU" dirty="0"/>
                      <a:t>100%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9707161171322516E-2"/>
                  <c:y val="-6.535400111262557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Знаком</c:v>
                </c:pt>
                <c:pt idx="1">
                  <c:v>Не знаком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</c:v>
                </c:pt>
                <c:pt idx="1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8011261924844627"/>
          <c:y val="1.66582200527914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79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530311362227021E-3"/>
          <c:y val="0.16175672735494517"/>
          <c:w val="0.60014684936840368"/>
          <c:h val="0.800762277526274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Давали ли вы взятку?</c:v>
                </c:pt>
              </c:strCache>
            </c:strRef>
          </c:tx>
          <c:explosion val="21"/>
          <c:dPt>
            <c:idx val="0"/>
            <c:bubble3D val="0"/>
            <c:explosion val="2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3.4866549168810802E-2"/>
                  <c:y val="8.577081404425661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8677053562216602E-2"/>
                  <c:y val="-3.624146614634869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Нет</c:v>
                </c:pt>
                <c:pt idx="1">
                  <c:v>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</c:v>
                </c:pt>
                <c:pt idx="1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4.790105276244732E-2"/>
          <c:y val="1.45759425461925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154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298046893635189E-2"/>
          <c:y val="0.19923772247372601"/>
          <c:w val="0.60014684936840368"/>
          <c:h val="0.800762277526274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Как вы думаете, возможно ли с помощью антикоррупционных мер, предложенных Правительством РФ снизить уровень коррупции?</c:v>
                </c:pt>
              </c:strCache>
            </c:strRef>
          </c:tx>
          <c:explosion val="25"/>
          <c:dPt>
            <c:idx val="0"/>
            <c:bubble3D val="0"/>
            <c:explosion val="9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1"/>
            <c:bubble3D val="0"/>
            <c:explosion val="13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2"/>
            <c:bubble3D val="0"/>
            <c:explosion val="12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-2.442262404648405E-2"/>
                  <c:y val="2.891430870600225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Да</a:t>
                    </a:r>
                    <a:r>
                      <a:rPr lang="ru-RU" dirty="0"/>
                      <a:t>, возможно; 1; </a:t>
                    </a:r>
                    <a:r>
                      <a:rPr lang="ru-RU" dirty="0" smtClean="0"/>
                      <a:t>12,5%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234750082094037E-4"/>
                  <c:y val="0.1234803678121870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8167011471010619"/>
                  <c:y val="-6.508330503676695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Возможно, но частично; 5; </a:t>
                    </a:r>
                    <a:r>
                      <a:rPr lang="ru-RU" dirty="0" smtClean="0"/>
                      <a:t>62,5%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Да, возможно</c:v>
                </c:pt>
                <c:pt idx="1">
                  <c:v>Нет, не возможно</c:v>
                </c:pt>
                <c:pt idx="2">
                  <c:v>Возможно, но частично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4.790105276244732E-2"/>
          <c:y val="1.45759425461925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79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0850098327540336E-2"/>
          <c:y val="0.18466177992753346"/>
          <c:w val="0.60014684936840368"/>
          <c:h val="0.800762277526274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Знаете ли Вы, куда и к кому можно обратиться с жалобой на незаконные действия (бездействия) должностных лиц?</c:v>
                </c:pt>
              </c:strCache>
            </c:strRef>
          </c:tx>
          <c:explosion val="21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1"/>
            <c:bubble3D val="0"/>
            <c:explosion val="23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0.19950780813673047"/>
                  <c:y val="0.2150561452518088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7980008741296656E-2"/>
                  <c:y val="-3.496242308894882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</c:v>
                </c:pt>
                <c:pt idx="1">
                  <c:v>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4.790105276244732E-2"/>
          <c:y val="1.45759425461925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79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522021176682616E-2"/>
          <c:y val="0.18049722491433559"/>
          <c:w val="0.60014684936840368"/>
          <c:h val="0.800762277526274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Существует проблема коррупции в органах местного самоуправления Вашего муниципального образования, муниципальных предприятиях или в учреждениях района (округа)?</c:v>
                </c:pt>
              </c:strCache>
            </c:strRef>
          </c:tx>
          <c:explosion val="21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-0.1070774144458842"/>
                  <c:y val="2.79164550914226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0998387148848281E-2"/>
                  <c:y val="-8.09871503802780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1519544797217817E-3"/>
                  <c:y val="-4.9236845293831486E-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Не знаю</c:v>
                </c:pt>
                <c:pt idx="1">
                  <c:v>Да, существует</c:v>
                </c:pt>
                <c:pt idx="2">
                  <c:v>Нет, не существует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Возраст респондентов</a:t>
            </a:r>
          </a:p>
        </c:rich>
      </c:tx>
      <c:layout>
        <c:manualLayout>
          <c:xMode val="edge"/>
          <c:yMode val="edge"/>
          <c:x val="0.15683476395366822"/>
          <c:y val="2.0822775065989341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51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0850098327540336E-2"/>
          <c:y val="0.18049722491433559"/>
          <c:w val="0.60014684936840368"/>
          <c:h val="0.800762277526274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Возраст респондентов</c:v>
                </c:pt>
              </c:strCache>
            </c:strRef>
          </c:tx>
          <c:explosion val="7"/>
          <c:dPt>
            <c:idx val="0"/>
            <c:bubble3D val="0"/>
            <c:explosion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1"/>
            <c:bubble3D val="0"/>
            <c:explosion val="13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1.6680745583452638E-3"/>
                  <c:y val="1.360924111478251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4454394188146052E-4"/>
                  <c:y val="0.1087904738591373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35-50 </a:t>
                    </a:r>
                    <a:r>
                      <a:rPr lang="ru-RU" dirty="0"/>
                      <a:t>лет; 1; </a:t>
                    </a:r>
                    <a:r>
                      <a:rPr lang="ru-RU" dirty="0" smtClean="0"/>
                      <a:t>12,5%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9739929558834373E-2"/>
                  <c:y val="-1.949536414524725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50 </a:t>
                    </a:r>
                    <a:r>
                      <a:rPr lang="ru-RU" dirty="0"/>
                      <a:t>и старше; 3; </a:t>
                    </a:r>
                    <a:r>
                      <a:rPr lang="ru-RU" dirty="0" smtClean="0"/>
                      <a:t>37,5%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5778430778230795E-3"/>
                  <c:y val="-8.7014605947017733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20 – 35 лет</c:v>
                </c:pt>
                <c:pt idx="1">
                  <c:v>35-50 лет</c:v>
                </c:pt>
                <c:pt idx="2">
                  <c:v>50 и старше</c:v>
                </c:pt>
                <c:pt idx="3">
                  <c:v>до 20 лет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90CBB-1363-425B-8CD2-D33F9E94C171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1A68A-1F8F-4311-B792-5B571354CB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685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1A68A-1F8F-4311-B792-5B571354CB3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122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85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5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7540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817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496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134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105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58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1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09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326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36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01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2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67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51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977F0-FD06-4703-8BAD-CA513A27E04C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0F3F969-2CB7-4EC5-9145-0A363D3D0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45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Результаты опроса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 в целях определения уровня коррупции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755" y="2534194"/>
            <a:ext cx="5672914" cy="3076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422927" y="5611070"/>
            <a:ext cx="7045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Администрация Анадырского муниципального района</a:t>
            </a:r>
          </a:p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год.</a:t>
            </a:r>
            <a:endParaRPr lang="ru-RU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81074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646091"/>
              </p:ext>
            </p:extLst>
          </p:nvPr>
        </p:nvGraphicFramePr>
        <p:xfrm>
          <a:off x="2233061" y="653031"/>
          <a:ext cx="10376035" cy="609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47638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16097"/>
              </p:ext>
            </p:extLst>
          </p:nvPr>
        </p:nvGraphicFramePr>
        <p:xfrm>
          <a:off x="2233060" y="557237"/>
          <a:ext cx="10376035" cy="609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08027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724447"/>
              </p:ext>
            </p:extLst>
          </p:nvPr>
        </p:nvGraphicFramePr>
        <p:xfrm>
          <a:off x="1636296" y="442763"/>
          <a:ext cx="10308658" cy="6232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95110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7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452" y="1236617"/>
            <a:ext cx="6716888" cy="3778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898990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2218" y="376419"/>
            <a:ext cx="3505199" cy="97631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Описание исследования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560" y="2051836"/>
            <a:ext cx="4286250" cy="2600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89463" y="1598613"/>
            <a:ext cx="5451565" cy="46628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В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2025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году Администрацией Анадырского муниципального района было организовано проведение опроса граждан с целью определения оценки уровня коррупции в сфере деятельности органов местного самоуправления Анадырского муниципального района и эффективности принимаемых мер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Цели проведения опроса:</a:t>
            </a: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- определение объективного уровня коррумпирования в Анадырском муниципальном районе;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отслеживание эффективности принимаемых антикоррупционных мер;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разработка и корректировка плана мероприятий по противодействию коррупции.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«Опрос граждан в целях определения уровня коррупции» размещен на  официальном сайте Администрации Анадырского муниципального района в разделе «Антикоррупция» (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https://anadyr-mr.ru/anti-corruption/opros.php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).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В период с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января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по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ноябрь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2025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года, опрос прошли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8 респондентов.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83076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181679"/>
              </p:ext>
            </p:extLst>
          </p:nvPr>
        </p:nvGraphicFramePr>
        <p:xfrm>
          <a:off x="2306196" y="488834"/>
          <a:ext cx="10530037" cy="609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98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273490"/>
              </p:ext>
            </p:extLst>
          </p:nvPr>
        </p:nvGraphicFramePr>
        <p:xfrm>
          <a:off x="1776549" y="468088"/>
          <a:ext cx="6505302" cy="609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349" y="1488294"/>
            <a:ext cx="4280262" cy="3971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481387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595657"/>
              </p:ext>
            </p:extLst>
          </p:nvPr>
        </p:nvGraphicFramePr>
        <p:xfrm>
          <a:off x="679268" y="452387"/>
          <a:ext cx="11103427" cy="6583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176166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508309"/>
              </p:ext>
            </p:extLst>
          </p:nvPr>
        </p:nvGraphicFramePr>
        <p:xfrm>
          <a:off x="1362205" y="348231"/>
          <a:ext cx="9784768" cy="609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949" y="3497308"/>
            <a:ext cx="4685211" cy="2415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004204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565197"/>
              </p:ext>
            </p:extLst>
          </p:nvPr>
        </p:nvGraphicFramePr>
        <p:xfrm>
          <a:off x="996444" y="758909"/>
          <a:ext cx="8809407" cy="609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8231" y="2470649"/>
            <a:ext cx="2830695" cy="2830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5586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09589"/>
              </p:ext>
            </p:extLst>
          </p:nvPr>
        </p:nvGraphicFramePr>
        <p:xfrm>
          <a:off x="2011681" y="643406"/>
          <a:ext cx="10652418" cy="609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21136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2374197"/>
              </p:ext>
            </p:extLst>
          </p:nvPr>
        </p:nvGraphicFramePr>
        <p:xfrm>
          <a:off x="2259187" y="653031"/>
          <a:ext cx="10376035" cy="609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71817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257</TotalTime>
  <Words>536</Words>
  <Application>Microsoft Office PowerPoint</Application>
  <PresentationFormat>Произвольный</PresentationFormat>
  <Paragraphs>59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Результаты опроса граждан в целях определения уровня коррупции</vt:lpstr>
      <vt:lpstr>Описание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опроса граждан в целях определения уровня коррупции</dc:title>
  <dc:creator>Дивакова О.О.</dc:creator>
  <cp:lastModifiedBy>Пользоатель</cp:lastModifiedBy>
  <cp:revision>31</cp:revision>
  <dcterms:created xsi:type="dcterms:W3CDTF">2023-11-29T22:42:36Z</dcterms:created>
  <dcterms:modified xsi:type="dcterms:W3CDTF">2025-11-18T23:56:16Z</dcterms:modified>
</cp:coreProperties>
</file>